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6" r:id="rId5"/>
    <p:sldId id="267" r:id="rId6"/>
    <p:sldId id="268" r:id="rId7"/>
    <p:sldId id="269" r:id="rId8"/>
    <p:sldId id="270"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ngton, Gregory    IHS - Staff" initials="HGI-S" lastIdx="1" clrIdx="0">
    <p:extLst>
      <p:ext uri="{19B8F6BF-5375-455C-9EA6-DF929625EA0E}">
        <p15:presenceInfo xmlns:p15="http://schemas.microsoft.com/office/powerpoint/2012/main" userId="Harrington, Gregory    IHS - Staf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114"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8BCA76-AF66-4436-9DDA-A605BF5DCB6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200014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BCA76-AF66-4436-9DDA-A605BF5DCB6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17416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BCA76-AF66-4436-9DDA-A605BF5DCB6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408415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BCA76-AF66-4436-9DDA-A605BF5DCB6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1087170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8BCA76-AF66-4436-9DDA-A605BF5DCB6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294777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8BCA76-AF66-4436-9DDA-A605BF5DCB66}"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209824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8BCA76-AF66-4436-9DDA-A605BF5DCB66}"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1815680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8BCA76-AF66-4436-9DDA-A605BF5DCB66}"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239103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BCA76-AF66-4436-9DDA-A605BF5DCB66}"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379492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8BCA76-AF66-4436-9DDA-A605BF5DCB66}"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180329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8BCA76-AF66-4436-9DDA-A605BF5DCB66}"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C2637-65C9-4A10-B413-9D5207DD022A}" type="slidenum">
              <a:rPr lang="en-US" smtClean="0"/>
              <a:t>‹#›</a:t>
            </a:fld>
            <a:endParaRPr lang="en-US"/>
          </a:p>
        </p:txBody>
      </p:sp>
    </p:spTree>
    <p:extLst>
      <p:ext uri="{BB962C8B-B14F-4D97-AF65-F5344CB8AC3E}">
        <p14:creationId xmlns:p14="http://schemas.microsoft.com/office/powerpoint/2010/main" val="1152108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BCA76-AF66-4436-9DDA-A605BF5DCB66}" type="datetimeFigureOut">
              <a:rPr lang="en-US" smtClean="0"/>
              <a:t>10/25/2017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C2637-65C9-4A10-B413-9D5207DD022A}" type="slidenum">
              <a:rPr lang="en-US" smtClean="0"/>
              <a:t>‹#›</a:t>
            </a:fld>
            <a:endParaRPr lang="en-US"/>
          </a:p>
        </p:txBody>
      </p:sp>
    </p:spTree>
    <p:extLst>
      <p:ext uri="{BB962C8B-B14F-4D97-AF65-F5344CB8AC3E}">
        <p14:creationId xmlns:p14="http://schemas.microsoft.com/office/powerpoint/2010/main" val="3248210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86780"/>
            <a:ext cx="12192000" cy="2415258"/>
          </a:xfrm>
          <a:solidFill>
            <a:schemeClr val="bg1"/>
          </a:solidFill>
        </p:spPr>
        <p:txBody>
          <a:bodyPr>
            <a:normAutofit fontScale="90000"/>
          </a:bodyPr>
          <a:lstStyle/>
          <a:p>
            <a:r>
              <a:rPr lang="en-US" sz="9600" dirty="0" smtClean="0">
                <a:latin typeface="David" panose="020E0502060401010101" pitchFamily="34" charset="-79"/>
                <a:cs typeface="David" panose="020E0502060401010101" pitchFamily="34" charset="-79"/>
              </a:rPr>
              <a:t>Timeline Assignment Overview</a:t>
            </a:r>
            <a:endParaRPr lang="en-US" sz="9600" dirty="0">
              <a:latin typeface="David" panose="020E0502060401010101" pitchFamily="34" charset="-79"/>
              <a:cs typeface="David" panose="020E0502060401010101" pitchFamily="34" charset="-79"/>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292939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3457"/>
            <a:ext cx="12192000" cy="739775"/>
          </a:xfrm>
          <a:solidFill>
            <a:schemeClr val="accent1">
              <a:lumMod val="60000"/>
              <a:lumOff val="40000"/>
            </a:schemeClr>
          </a:solidFill>
        </p:spPr>
        <p:txBody>
          <a:bodyPr/>
          <a:lstStyle/>
          <a:p>
            <a:r>
              <a:rPr lang="en-US" dirty="0" smtClean="0">
                <a:latin typeface="Broadway" panose="04040905080B02020502" pitchFamily="82" charset="0"/>
              </a:rPr>
              <a:t>TIMELINE ASSIGNMENT</a:t>
            </a:r>
            <a:endParaRPr lang="en-US" dirty="0">
              <a:latin typeface="Broadway" panose="04040905080B02020502" pitchFamily="82" charset="0"/>
            </a:endParaRPr>
          </a:p>
        </p:txBody>
      </p:sp>
      <p:sp>
        <p:nvSpPr>
          <p:cNvPr id="3" name="Content Placeholder 2"/>
          <p:cNvSpPr>
            <a:spLocks noGrp="1"/>
          </p:cNvSpPr>
          <p:nvPr>
            <p:ph idx="1"/>
          </p:nvPr>
        </p:nvSpPr>
        <p:spPr>
          <a:xfrm>
            <a:off x="0" y="1103110"/>
            <a:ext cx="12192000" cy="5754889"/>
          </a:xfrm>
        </p:spPr>
        <p:txBody>
          <a:bodyPr/>
          <a:lstStyle/>
          <a:p>
            <a:pPr marL="0" indent="0">
              <a:buNone/>
            </a:pPr>
            <a:r>
              <a:rPr lang="en-US" b="1" u="sng" dirty="0"/>
              <a:t>Assignment</a:t>
            </a:r>
            <a:r>
              <a:rPr lang="en-US" dirty="0"/>
              <a:t>: You will create a timeline of at least 30 important items (you can add more if you’d like) from Period 1</a:t>
            </a:r>
            <a:r>
              <a:rPr lang="en-US" dirty="0" smtClean="0"/>
              <a:t> (1450 </a:t>
            </a:r>
            <a:r>
              <a:rPr lang="en-US" dirty="0"/>
              <a:t>to </a:t>
            </a:r>
            <a:r>
              <a:rPr lang="en-US" dirty="0" smtClean="0"/>
              <a:t>1648).  </a:t>
            </a:r>
            <a:r>
              <a:rPr lang="en-US" dirty="0"/>
              <a:t>Each item must have the following essential information (also see examples below):</a:t>
            </a:r>
          </a:p>
          <a:p>
            <a:r>
              <a:rPr lang="en-US" dirty="0" smtClean="0"/>
              <a:t>Date </a:t>
            </a:r>
            <a:r>
              <a:rPr lang="en-US" dirty="0"/>
              <a:t>or date range when the item took </a:t>
            </a:r>
            <a:r>
              <a:rPr lang="en-US" dirty="0" smtClean="0"/>
              <a:t>place</a:t>
            </a:r>
          </a:p>
          <a:p>
            <a:r>
              <a:rPr lang="en-US" dirty="0" smtClean="0"/>
              <a:t>Where </a:t>
            </a:r>
            <a:r>
              <a:rPr lang="en-US" dirty="0"/>
              <a:t>the item took place</a:t>
            </a:r>
          </a:p>
          <a:p>
            <a:r>
              <a:rPr lang="en-US" dirty="0" smtClean="0"/>
              <a:t>What </a:t>
            </a:r>
            <a:r>
              <a:rPr lang="en-US" dirty="0"/>
              <a:t>happened AND the Thematic Learning Objective (TLO) code to which </a:t>
            </a:r>
            <a:r>
              <a:rPr lang="en-US" dirty="0" smtClean="0"/>
              <a:t>most closely fits with the nature of the item in question</a:t>
            </a:r>
          </a:p>
          <a:p>
            <a:r>
              <a:rPr lang="en-US" dirty="0" smtClean="0"/>
              <a:t>The </a:t>
            </a:r>
            <a:r>
              <a:rPr lang="en-US" dirty="0"/>
              <a:t>significance of the item.  This section is important so be sure to include quality information here</a:t>
            </a:r>
            <a:r>
              <a:rPr lang="en-US" dirty="0" smtClean="0"/>
              <a:t>. Use your own words, don’t copy from other people.</a:t>
            </a:r>
          </a:p>
          <a:p>
            <a:r>
              <a:rPr lang="en-US" dirty="0"/>
              <a:t>You can use </a:t>
            </a:r>
            <a:r>
              <a:rPr lang="en-US" dirty="0" smtClean="0"/>
              <a:t>the </a:t>
            </a:r>
            <a:r>
              <a:rPr lang="en-US" dirty="0"/>
              <a:t>Key </a:t>
            </a:r>
            <a:r>
              <a:rPr lang="en-US" dirty="0" smtClean="0"/>
              <a:t>Concepts, your </a:t>
            </a:r>
            <a:r>
              <a:rPr lang="en-US" dirty="0"/>
              <a:t>Chapter Notes Study </a:t>
            </a:r>
            <a:r>
              <a:rPr lang="en-US" dirty="0" smtClean="0"/>
              <a:t>Guides, or the other resources on the website </a:t>
            </a:r>
            <a:r>
              <a:rPr lang="en-US" dirty="0"/>
              <a:t>to find the most important items to include – don’t just pick items of minor importance.</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07871143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4669"/>
            <a:ext cx="12192000" cy="781094"/>
          </a:xfrm>
          <a:solidFill>
            <a:schemeClr val="accent6">
              <a:lumMod val="40000"/>
              <a:lumOff val="60000"/>
            </a:schemeClr>
          </a:solidFill>
        </p:spPr>
        <p:txBody>
          <a:bodyPr>
            <a:noAutofit/>
          </a:bodyPr>
          <a:lstStyle/>
          <a:p>
            <a:r>
              <a:rPr lang="en-US" sz="3300" dirty="0" smtClean="0">
                <a:latin typeface="Broadway" panose="04040905080B02020502" pitchFamily="82" charset="0"/>
              </a:rPr>
              <a:t>THEME 1: </a:t>
            </a:r>
            <a:r>
              <a:rPr lang="en-US" sz="3300" dirty="0" smtClean="0">
                <a:latin typeface="Broadway" panose="04040905080B02020502" pitchFamily="82" charset="0"/>
              </a:rPr>
              <a:t>Interaction with the Rest of the World </a:t>
            </a:r>
            <a:r>
              <a:rPr lang="en-US" sz="3300" dirty="0" smtClean="0">
                <a:latin typeface="Broadway" panose="04040905080B02020502" pitchFamily="82" charset="0"/>
              </a:rPr>
              <a:t>(INT)</a:t>
            </a:r>
            <a:endParaRPr lang="en-US" sz="3300" dirty="0">
              <a:latin typeface="Broadway" panose="04040905080B02020502" pitchFamily="82" charset="0"/>
            </a:endParaRPr>
          </a:p>
        </p:txBody>
      </p:sp>
      <p:sp>
        <p:nvSpPr>
          <p:cNvPr id="3" name="Content Placeholder 2"/>
          <p:cNvSpPr>
            <a:spLocks noGrp="1"/>
          </p:cNvSpPr>
          <p:nvPr>
            <p:ph idx="1"/>
          </p:nvPr>
        </p:nvSpPr>
        <p:spPr>
          <a:xfrm>
            <a:off x="0" y="1231900"/>
            <a:ext cx="12192000" cy="5346700"/>
          </a:xfrm>
        </p:spPr>
        <p:txBody>
          <a:bodyPr/>
          <a:lstStyle/>
          <a:p>
            <a:r>
              <a:rPr lang="en-US" dirty="0" smtClean="0"/>
              <a:t>“This theme focuses on the various factors and motivations that contributed to Europe’s interaction with the world since 1450, as well as the impact this interaction had both on Europe and on non-European societies.”</a:t>
            </a:r>
          </a:p>
          <a:p>
            <a:r>
              <a:rPr lang="en-US" dirty="0" smtClean="0"/>
              <a:t>Examples include: </a:t>
            </a:r>
          </a:p>
          <a:p>
            <a:pPr lvl="1"/>
            <a:r>
              <a:rPr lang="en-US" dirty="0" smtClean="0"/>
              <a:t>Religious, economic, cultural and political motives for overseas exploration</a:t>
            </a:r>
          </a:p>
          <a:p>
            <a:pPr lvl="1"/>
            <a:r>
              <a:rPr lang="en-US" dirty="0" smtClean="0"/>
              <a:t>Political, scientific, technological developments facilitated exploration and contact with the world</a:t>
            </a:r>
          </a:p>
          <a:p>
            <a:pPr lvl="1"/>
            <a:r>
              <a:rPr lang="en-US" dirty="0" smtClean="0"/>
              <a:t>How motives for overseas colonies changed from 1450 to the present</a:t>
            </a:r>
          </a:p>
          <a:p>
            <a:pPr lvl="1"/>
            <a:r>
              <a:rPr lang="en-US" dirty="0" smtClean="0"/>
              <a:t>How Europe’s interaction with the world shaped European culture, politics and society (and vice-versa)</a:t>
            </a:r>
          </a:p>
          <a:p>
            <a:pPr lvl="1"/>
            <a:r>
              <a:rPr lang="en-US" dirty="0" smtClean="0"/>
              <a:t>National rivalries for overseas development, Social Darwinism, the Mandate System, Trade systems, Mercantilism, warfare abroad, commercial rivalries, the Industrial revolutions impact, decolonization </a:t>
            </a:r>
            <a:endParaRPr lang="en-US" dirty="0"/>
          </a:p>
        </p:txBody>
      </p:sp>
    </p:spTree>
    <p:extLst>
      <p:ext uri="{BB962C8B-B14F-4D97-AF65-F5344CB8AC3E}">
        <p14:creationId xmlns:p14="http://schemas.microsoft.com/office/powerpoint/2010/main" val="237426600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821"/>
            <a:ext cx="12192000" cy="739775"/>
          </a:xfrm>
          <a:solidFill>
            <a:schemeClr val="accent6">
              <a:lumMod val="40000"/>
              <a:lumOff val="60000"/>
            </a:schemeClr>
          </a:solidFill>
        </p:spPr>
        <p:txBody>
          <a:bodyPr/>
          <a:lstStyle/>
          <a:p>
            <a:pPr algn="ctr"/>
            <a:r>
              <a:rPr lang="en-US" dirty="0" smtClean="0">
                <a:latin typeface="Broadway" panose="04040905080B02020502" pitchFamily="82" charset="0"/>
              </a:rPr>
              <a:t>Theme 2: Poverty and Prosperity (PP)</a:t>
            </a:r>
            <a:endParaRPr lang="en-US" dirty="0">
              <a:latin typeface="Broadway" panose="04040905080B02020502" pitchFamily="82" charset="0"/>
            </a:endParaRPr>
          </a:p>
        </p:txBody>
      </p:sp>
      <p:sp>
        <p:nvSpPr>
          <p:cNvPr id="3" name="Content Placeholder 2"/>
          <p:cNvSpPr>
            <a:spLocks noGrp="1"/>
          </p:cNvSpPr>
          <p:nvPr>
            <p:ph idx="1"/>
          </p:nvPr>
        </p:nvSpPr>
        <p:spPr>
          <a:xfrm>
            <a:off x="0" y="1231900"/>
            <a:ext cx="12192000" cy="5346700"/>
          </a:xfrm>
        </p:spPr>
        <p:txBody>
          <a:bodyPr/>
          <a:lstStyle/>
          <a:p>
            <a:r>
              <a:rPr lang="en-US" dirty="0" smtClean="0"/>
              <a:t>“This theme focuses on the role that economic development, especially the development of capitalism, played in Europe’s history as well as its social and political impact”</a:t>
            </a:r>
          </a:p>
          <a:p>
            <a:r>
              <a:rPr lang="en-US" dirty="0" smtClean="0"/>
              <a:t>Examples include:</a:t>
            </a:r>
          </a:p>
          <a:p>
            <a:pPr lvl="1"/>
            <a:r>
              <a:rPr lang="en-US" dirty="0" smtClean="0"/>
              <a:t>Events related to how capitalism developed as a system</a:t>
            </a:r>
          </a:p>
          <a:p>
            <a:pPr lvl="1"/>
            <a:r>
              <a:rPr lang="en-US" dirty="0" smtClean="0"/>
              <a:t>The development of new technologies and industries and their impact on economic growth and changes in the standard of living across Europe</a:t>
            </a:r>
          </a:p>
          <a:p>
            <a:pPr lvl="1"/>
            <a:r>
              <a:rPr lang="en-US" dirty="0" smtClean="0"/>
              <a:t>Impact of capitalism on society</a:t>
            </a:r>
          </a:p>
          <a:p>
            <a:pPr lvl="1"/>
            <a:r>
              <a:rPr lang="en-US" dirty="0" smtClean="0"/>
              <a:t>Causes and consequences of economic inequality</a:t>
            </a:r>
          </a:p>
          <a:p>
            <a:pPr lvl="1"/>
            <a:r>
              <a:rPr lang="en-US" dirty="0" smtClean="0"/>
              <a:t>Mercantilism, market economies, the consumer revolution, the Industrial revolutions, the agricultural revolutions, the social impacts of industrialization, new medical technologies, changes in the quality of life, mass production </a:t>
            </a:r>
            <a:endParaRPr lang="en-US" dirty="0"/>
          </a:p>
        </p:txBody>
      </p:sp>
    </p:spTree>
    <p:extLst>
      <p:ext uri="{BB962C8B-B14F-4D97-AF65-F5344CB8AC3E}">
        <p14:creationId xmlns:p14="http://schemas.microsoft.com/office/powerpoint/2010/main" val="325617124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822"/>
            <a:ext cx="12192000" cy="768216"/>
          </a:xfrm>
          <a:solidFill>
            <a:schemeClr val="accent6">
              <a:lumMod val="40000"/>
              <a:lumOff val="60000"/>
            </a:schemeClr>
          </a:solidFill>
        </p:spPr>
        <p:txBody>
          <a:bodyPr>
            <a:noAutofit/>
          </a:bodyPr>
          <a:lstStyle/>
          <a:p>
            <a:pPr algn="ctr"/>
            <a:r>
              <a:rPr lang="en-US" sz="2900" dirty="0" smtClean="0">
                <a:latin typeface="Broadway" panose="04040905080B02020502" pitchFamily="82" charset="0"/>
              </a:rPr>
              <a:t>Theme 3: Objective Knowledge and Subjective Visions (OS)</a:t>
            </a:r>
            <a:endParaRPr lang="en-US" sz="2900" dirty="0">
              <a:latin typeface="Broadway" panose="04040905080B02020502" pitchFamily="82" charset="0"/>
            </a:endParaRPr>
          </a:p>
        </p:txBody>
      </p:sp>
      <p:sp>
        <p:nvSpPr>
          <p:cNvPr id="3" name="Content Placeholder 2"/>
          <p:cNvSpPr>
            <a:spLocks noGrp="1"/>
          </p:cNvSpPr>
          <p:nvPr>
            <p:ph idx="1"/>
          </p:nvPr>
        </p:nvSpPr>
        <p:spPr>
          <a:xfrm>
            <a:off x="0" y="1094704"/>
            <a:ext cx="12192000" cy="5628068"/>
          </a:xfrm>
        </p:spPr>
        <p:txBody>
          <a:bodyPr/>
          <a:lstStyle/>
          <a:p>
            <a:r>
              <a:rPr lang="en-US" dirty="0" smtClean="0"/>
              <a:t>“This theme focuse</a:t>
            </a:r>
            <a:r>
              <a:rPr lang="en-US" dirty="0" smtClean="0"/>
              <a:t>s on the creation and transmission of knowledge in Europe’s history with particular focus on the relationship between traditional sources of authority and the development of differing world views”</a:t>
            </a:r>
          </a:p>
          <a:p>
            <a:r>
              <a:rPr lang="en-US" dirty="0" smtClean="0"/>
              <a:t>Examples include:</a:t>
            </a:r>
          </a:p>
          <a:p>
            <a:pPr lvl="1"/>
            <a:r>
              <a:rPr lang="en-US" dirty="0" smtClean="0"/>
              <a:t>Traditional knowledge sources and their impact on transmission of knowledge</a:t>
            </a:r>
          </a:p>
          <a:p>
            <a:pPr lvl="1"/>
            <a:r>
              <a:rPr lang="en-US" dirty="0" smtClean="0"/>
              <a:t>The changing role of the church as a source of knowledge (war, reformation etc.)</a:t>
            </a:r>
          </a:p>
          <a:p>
            <a:pPr lvl="1"/>
            <a:r>
              <a:rPr lang="en-US" dirty="0" smtClean="0"/>
              <a:t>The emergence of the Scientific Revolution and its impact on traditional knowledge sources</a:t>
            </a:r>
          </a:p>
          <a:p>
            <a:pPr lvl="1"/>
            <a:r>
              <a:rPr lang="en-US" dirty="0" smtClean="0"/>
              <a:t>New theories of government vs. traditional systems and their impact</a:t>
            </a:r>
          </a:p>
          <a:p>
            <a:pPr lvl="1"/>
            <a:r>
              <a:rPr lang="en-US" dirty="0" smtClean="0"/>
              <a:t>Emergence and spread of new philosophical systems of thought</a:t>
            </a:r>
          </a:p>
          <a:p>
            <a:pPr lvl="1"/>
            <a:r>
              <a:rPr lang="en-US" dirty="0" smtClean="0"/>
              <a:t>The emergence of individualism, subjectivity, and emotion</a:t>
            </a:r>
            <a:r>
              <a:rPr lang="en-US" dirty="0"/>
              <a:t> </a:t>
            </a:r>
            <a:r>
              <a:rPr lang="en-US" dirty="0" smtClean="0"/>
              <a:t>as valid sources for knowledge</a:t>
            </a:r>
            <a:r>
              <a:rPr lang="en-US" dirty="0" smtClean="0"/>
              <a:t> </a:t>
            </a:r>
          </a:p>
          <a:p>
            <a:pPr lvl="1"/>
            <a:r>
              <a:rPr lang="en-US" dirty="0" smtClean="0"/>
              <a:t>Religion from public matter to private belief</a:t>
            </a:r>
            <a:endParaRPr lang="en-US" dirty="0"/>
          </a:p>
        </p:txBody>
      </p:sp>
    </p:spTree>
    <p:extLst>
      <p:ext uri="{BB962C8B-B14F-4D97-AF65-F5344CB8AC3E}">
        <p14:creationId xmlns:p14="http://schemas.microsoft.com/office/powerpoint/2010/main" val="355399553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821"/>
            <a:ext cx="12192000" cy="739775"/>
          </a:xfrm>
          <a:solidFill>
            <a:schemeClr val="accent6">
              <a:lumMod val="40000"/>
              <a:lumOff val="60000"/>
            </a:schemeClr>
          </a:solidFill>
        </p:spPr>
        <p:txBody>
          <a:bodyPr>
            <a:noAutofit/>
          </a:bodyPr>
          <a:lstStyle/>
          <a:p>
            <a:pPr algn="ctr"/>
            <a:r>
              <a:rPr lang="en-US" sz="3200" dirty="0" smtClean="0">
                <a:latin typeface="Broadway" panose="04040905080B02020502" pitchFamily="82" charset="0"/>
              </a:rPr>
              <a:t>Theme 4: States and Other Institutions of Power (SP) </a:t>
            </a:r>
            <a:endParaRPr lang="en-US" sz="3200" dirty="0">
              <a:latin typeface="Broadway" panose="04040905080B02020502" pitchFamily="82" charset="0"/>
            </a:endParaRPr>
          </a:p>
        </p:txBody>
      </p:sp>
      <p:sp>
        <p:nvSpPr>
          <p:cNvPr id="3" name="Content Placeholder 2"/>
          <p:cNvSpPr>
            <a:spLocks noGrp="1"/>
          </p:cNvSpPr>
          <p:nvPr>
            <p:ph idx="1"/>
          </p:nvPr>
        </p:nvSpPr>
        <p:spPr>
          <a:xfrm>
            <a:off x="0" y="924596"/>
            <a:ext cx="12192000" cy="5626100"/>
          </a:xfrm>
        </p:spPr>
        <p:txBody>
          <a:bodyPr/>
          <a:lstStyle/>
          <a:p>
            <a:r>
              <a:rPr lang="en-US" dirty="0" smtClean="0"/>
              <a:t>“This theme focuses on the development of various forms of government and civil institutions since 1450 and the social, cultural and economic impact of political change”.</a:t>
            </a:r>
          </a:p>
          <a:p>
            <a:r>
              <a:rPr lang="en-US" dirty="0" smtClean="0"/>
              <a:t>Examples include:</a:t>
            </a:r>
          </a:p>
          <a:p>
            <a:pPr lvl="1"/>
            <a:r>
              <a:rPr lang="en-US" dirty="0" smtClean="0"/>
              <a:t>The economic role and governmental forms across Europe from 1450 to the present</a:t>
            </a:r>
          </a:p>
          <a:p>
            <a:pPr lvl="1"/>
            <a:r>
              <a:rPr lang="en-US" dirty="0" smtClean="0"/>
              <a:t>How and why European governments and political forms have changed over time</a:t>
            </a:r>
          </a:p>
          <a:p>
            <a:pPr lvl="1"/>
            <a:r>
              <a:rPr lang="en-US" dirty="0" smtClean="0"/>
              <a:t>The changing nature of governments role in the economy over time</a:t>
            </a:r>
          </a:p>
          <a:p>
            <a:pPr lvl="1"/>
            <a:r>
              <a:rPr lang="en-US" dirty="0" smtClean="0"/>
              <a:t>Development of political theories leading to increasing individual rights</a:t>
            </a:r>
          </a:p>
          <a:p>
            <a:pPr lvl="1"/>
            <a:r>
              <a:rPr lang="en-US" dirty="0" smtClean="0"/>
              <a:t>The relationship between church and states over time</a:t>
            </a:r>
          </a:p>
          <a:p>
            <a:pPr lvl="1"/>
            <a:r>
              <a:rPr lang="en-US" dirty="0" smtClean="0"/>
              <a:t>The emergence of democratic principles</a:t>
            </a:r>
          </a:p>
          <a:p>
            <a:pPr lvl="1"/>
            <a:r>
              <a:rPr lang="en-US" dirty="0" smtClean="0"/>
              <a:t>The emergence of non-government civic institutions and their role in society</a:t>
            </a:r>
          </a:p>
          <a:p>
            <a:pPr lvl="1"/>
            <a:r>
              <a:rPr lang="en-US" dirty="0" smtClean="0"/>
              <a:t>The impact of warfare on governments and their relationship to each other/balance of power</a:t>
            </a:r>
          </a:p>
          <a:p>
            <a:pPr lvl="1"/>
            <a:r>
              <a:rPr lang="en-US" dirty="0" smtClean="0"/>
              <a:t>The concept of the balance of power and how it developed over time</a:t>
            </a:r>
            <a:endParaRPr lang="en-US" dirty="0"/>
          </a:p>
        </p:txBody>
      </p:sp>
    </p:spTree>
    <p:extLst>
      <p:ext uri="{BB962C8B-B14F-4D97-AF65-F5344CB8AC3E}">
        <p14:creationId xmlns:p14="http://schemas.microsoft.com/office/powerpoint/2010/main" val="50821718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821"/>
            <a:ext cx="12192000" cy="739775"/>
          </a:xfrm>
          <a:solidFill>
            <a:schemeClr val="accent6">
              <a:lumMod val="40000"/>
              <a:lumOff val="60000"/>
            </a:schemeClr>
          </a:solidFill>
        </p:spPr>
        <p:txBody>
          <a:bodyPr/>
          <a:lstStyle/>
          <a:p>
            <a:pPr algn="ctr"/>
            <a:r>
              <a:rPr lang="en-US" dirty="0" smtClean="0">
                <a:latin typeface="Broadway" panose="04040905080B02020502" pitchFamily="82" charset="0"/>
              </a:rPr>
              <a:t>Theme 5: Individual and Society (IS)</a:t>
            </a:r>
            <a:endParaRPr lang="en-US" dirty="0">
              <a:latin typeface="Broadway" panose="04040905080B02020502" pitchFamily="82" charset="0"/>
            </a:endParaRPr>
          </a:p>
        </p:txBody>
      </p:sp>
      <p:sp>
        <p:nvSpPr>
          <p:cNvPr id="3" name="Content Placeholder 2"/>
          <p:cNvSpPr>
            <a:spLocks noGrp="1"/>
          </p:cNvSpPr>
          <p:nvPr>
            <p:ph idx="1"/>
          </p:nvPr>
        </p:nvSpPr>
        <p:spPr>
          <a:xfrm>
            <a:off x="0" y="1231900"/>
            <a:ext cx="12192000" cy="5346700"/>
          </a:xfrm>
        </p:spPr>
        <p:txBody>
          <a:bodyPr>
            <a:normAutofit/>
          </a:bodyPr>
          <a:lstStyle/>
          <a:p>
            <a:r>
              <a:rPr lang="en-US" dirty="0" smtClean="0"/>
              <a:t>“This theme focuses on changes to family, class and social groups in European history, on how these have changed in form and in status, and on the impact of such changes for both the individual and society”.</a:t>
            </a:r>
          </a:p>
          <a:p>
            <a:r>
              <a:rPr lang="en-US" dirty="0" smtClean="0"/>
              <a:t>Examples include:</a:t>
            </a:r>
          </a:p>
          <a:p>
            <a:pPr lvl="1"/>
            <a:r>
              <a:rPr lang="en-US" dirty="0" smtClean="0"/>
              <a:t>How technology has impacted individuals and society</a:t>
            </a:r>
          </a:p>
          <a:p>
            <a:pPr lvl="1"/>
            <a:r>
              <a:rPr lang="en-US" dirty="0" smtClean="0"/>
              <a:t>How ideas about family life and gender roles have changed over time</a:t>
            </a:r>
          </a:p>
          <a:p>
            <a:pPr lvl="1"/>
            <a:r>
              <a:rPr lang="en-US" dirty="0" smtClean="0"/>
              <a:t>Tensions between the individual and society over time (e.g. slave trade, industrialization, Nazis/fascism)</a:t>
            </a:r>
          </a:p>
          <a:p>
            <a:pPr lvl="1"/>
            <a:r>
              <a:rPr lang="en-US" dirty="0" smtClean="0"/>
              <a:t>How the status of specific groups in society have changed over time </a:t>
            </a:r>
          </a:p>
          <a:p>
            <a:pPr lvl="1"/>
            <a:r>
              <a:rPr lang="en-US" dirty="0" smtClean="0"/>
              <a:t> How ethnicity</a:t>
            </a:r>
            <a:r>
              <a:rPr lang="en-US" dirty="0"/>
              <a:t>, race, gender</a:t>
            </a:r>
            <a:r>
              <a:rPr lang="en-US" dirty="0" smtClean="0"/>
              <a:t>, religious </a:t>
            </a:r>
            <a:r>
              <a:rPr lang="en-US" dirty="0"/>
              <a:t>affiliation, </a:t>
            </a:r>
            <a:r>
              <a:rPr lang="en-US" dirty="0" smtClean="0"/>
              <a:t>and class </a:t>
            </a:r>
            <a:r>
              <a:rPr lang="en-US" dirty="0"/>
              <a:t>have affected </a:t>
            </a:r>
            <a:r>
              <a:rPr lang="en-US" dirty="0" smtClean="0"/>
              <a:t>the individual’s relationship to </a:t>
            </a:r>
            <a:r>
              <a:rPr lang="en-US" dirty="0"/>
              <a:t>society </a:t>
            </a:r>
            <a:endParaRPr lang="en-US" dirty="0"/>
          </a:p>
        </p:txBody>
      </p:sp>
    </p:spTree>
    <p:extLst>
      <p:ext uri="{BB962C8B-B14F-4D97-AF65-F5344CB8AC3E}">
        <p14:creationId xmlns:p14="http://schemas.microsoft.com/office/powerpoint/2010/main" val="287985647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4821"/>
            <a:ext cx="12192000" cy="739775"/>
          </a:xfrm>
          <a:solidFill>
            <a:schemeClr val="accent6">
              <a:lumMod val="40000"/>
              <a:lumOff val="60000"/>
            </a:schemeClr>
          </a:solidFill>
        </p:spPr>
        <p:txBody>
          <a:bodyPr>
            <a:normAutofit/>
          </a:bodyPr>
          <a:lstStyle/>
          <a:p>
            <a:pPr algn="ctr"/>
            <a:r>
              <a:rPr lang="en-US" sz="3600" dirty="0" smtClean="0">
                <a:latin typeface="Broadway" panose="04040905080B02020502" pitchFamily="82" charset="0"/>
              </a:rPr>
              <a:t>Theme 6: National and European Identity (NI)</a:t>
            </a:r>
            <a:endParaRPr lang="en-US" sz="3600" dirty="0">
              <a:latin typeface="Broadway" panose="04040905080B02020502" pitchFamily="82" charset="0"/>
            </a:endParaRPr>
          </a:p>
        </p:txBody>
      </p:sp>
      <p:sp>
        <p:nvSpPr>
          <p:cNvPr id="3" name="Content Placeholder 2"/>
          <p:cNvSpPr>
            <a:spLocks noGrp="1"/>
          </p:cNvSpPr>
          <p:nvPr>
            <p:ph idx="1"/>
          </p:nvPr>
        </p:nvSpPr>
        <p:spPr>
          <a:xfrm>
            <a:off x="0" y="1104944"/>
            <a:ext cx="12192000" cy="5753056"/>
          </a:xfrm>
        </p:spPr>
        <p:txBody>
          <a:bodyPr>
            <a:normAutofit/>
          </a:bodyPr>
          <a:lstStyle/>
          <a:p>
            <a:r>
              <a:rPr lang="en-US" dirty="0" smtClean="0"/>
              <a:t>“This theme focuses on how and why definitions and perceptions of         regional, cultural, national and European identity have developed and 	    been challenged over time.</a:t>
            </a:r>
          </a:p>
          <a:p>
            <a:r>
              <a:rPr lang="en-US" dirty="0" smtClean="0"/>
              <a:t>Examples include:</a:t>
            </a:r>
          </a:p>
          <a:p>
            <a:pPr lvl="1"/>
            <a:r>
              <a:rPr lang="en-US" dirty="0" smtClean="0"/>
              <a:t>How national identities were created, developed and challenged</a:t>
            </a:r>
          </a:p>
          <a:p>
            <a:pPr lvl="1"/>
            <a:r>
              <a:rPr lang="en-US" dirty="0"/>
              <a:t> how </a:t>
            </a:r>
            <a:r>
              <a:rPr lang="en-US" dirty="0" smtClean="0"/>
              <a:t>and why </a:t>
            </a:r>
            <a:r>
              <a:rPr lang="en-US" dirty="0"/>
              <a:t>cultural, regional</a:t>
            </a:r>
            <a:r>
              <a:rPr lang="en-US" dirty="0" smtClean="0"/>
              <a:t>, and </a:t>
            </a:r>
            <a:r>
              <a:rPr lang="en-US" dirty="0"/>
              <a:t>other </a:t>
            </a:r>
            <a:r>
              <a:rPr lang="en-US" dirty="0" smtClean="0"/>
              <a:t>social identities 			             coexisted with national </a:t>
            </a:r>
            <a:r>
              <a:rPr lang="en-US" dirty="0"/>
              <a:t>identities </a:t>
            </a:r>
            <a:r>
              <a:rPr lang="en-US" dirty="0" smtClean="0"/>
              <a:t>and occasionally challenged 			          the </a:t>
            </a:r>
            <a:r>
              <a:rPr lang="en-US" dirty="0"/>
              <a:t>notion of a </a:t>
            </a:r>
            <a:r>
              <a:rPr lang="en-US" dirty="0" smtClean="0"/>
              <a:t>unified nation </a:t>
            </a:r>
            <a:r>
              <a:rPr lang="en-US" dirty="0"/>
              <a:t>or </a:t>
            </a:r>
            <a:r>
              <a:rPr lang="en-US" dirty="0" smtClean="0"/>
              <a:t>empire</a:t>
            </a:r>
          </a:p>
          <a:p>
            <a:pPr lvl="1"/>
            <a:r>
              <a:rPr lang="en-US" dirty="0" smtClean="0"/>
              <a:t>How and </a:t>
            </a:r>
            <a:r>
              <a:rPr lang="en-US" dirty="0"/>
              <a:t>why political</a:t>
            </a:r>
            <a:r>
              <a:rPr lang="en-US" dirty="0" smtClean="0"/>
              <a:t>, economic</a:t>
            </a:r>
            <a:r>
              <a:rPr lang="en-US" dirty="0"/>
              <a:t>, and </a:t>
            </a:r>
            <a:r>
              <a:rPr lang="en-US" dirty="0" smtClean="0"/>
              <a:t>religious developments 		         challenged or </a:t>
            </a:r>
            <a:r>
              <a:rPr lang="en-US" dirty="0"/>
              <a:t>reinforced the idea of </a:t>
            </a:r>
            <a:r>
              <a:rPr lang="en-US" dirty="0" smtClean="0"/>
              <a:t>a unified Europe</a:t>
            </a:r>
          </a:p>
          <a:p>
            <a:pPr lvl="1"/>
            <a:r>
              <a:rPr lang="en-US" dirty="0" smtClean="0"/>
              <a:t>How overseas expansion, warfare</a:t>
            </a:r>
            <a:r>
              <a:rPr lang="en-US" dirty="0"/>
              <a:t>, and </a:t>
            </a:r>
            <a:r>
              <a:rPr lang="en-US" dirty="0" smtClean="0"/>
              <a:t>international diplomacy affected Europeans</a:t>
            </a:r>
            <a:r>
              <a:rPr lang="en-US" dirty="0"/>
              <a:t>’ </a:t>
            </a:r>
            <a:r>
              <a:rPr lang="en-US" dirty="0" smtClean="0"/>
              <a:t>identification of </a:t>
            </a:r>
            <a:r>
              <a:rPr lang="en-US" dirty="0"/>
              <a:t>themselves </a:t>
            </a:r>
            <a:r>
              <a:rPr lang="en-US" dirty="0" smtClean="0"/>
              <a:t>as members </a:t>
            </a:r>
            <a:r>
              <a:rPr lang="en-US" dirty="0"/>
              <a:t>of national</a:t>
            </a:r>
            <a:r>
              <a:rPr lang="en-US" dirty="0" smtClean="0"/>
              <a:t>, cultural</a:t>
            </a:r>
            <a:r>
              <a:rPr lang="en-US" dirty="0"/>
              <a:t>, regional, </a:t>
            </a:r>
            <a:r>
              <a:rPr lang="en-US" dirty="0" smtClean="0"/>
              <a:t>or transnational </a:t>
            </a:r>
            <a:r>
              <a:rPr lang="en-US" dirty="0"/>
              <a:t>groups.</a:t>
            </a:r>
            <a:endParaRPr lang="en-US" dirty="0"/>
          </a:p>
        </p:txBody>
      </p:sp>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Lst>
          </a:blip>
          <a:srcRect l="21786" r="10879"/>
          <a:stretch/>
        </p:blipFill>
        <p:spPr>
          <a:xfrm>
            <a:off x="8985160" y="2228336"/>
            <a:ext cx="3206840" cy="2628900"/>
          </a:xfrm>
          <a:prstGeom prst="rect">
            <a:avLst/>
          </a:prstGeom>
        </p:spPr>
      </p:pic>
      <p:sp>
        <p:nvSpPr>
          <p:cNvPr id="5" name="Cloud Callout 4"/>
          <p:cNvSpPr/>
          <p:nvPr/>
        </p:nvSpPr>
        <p:spPr>
          <a:xfrm>
            <a:off x="10769600" y="1"/>
            <a:ext cx="1422400" cy="1231899"/>
          </a:xfrm>
          <a:prstGeom prst="cloudCallout">
            <a:avLst>
              <a:gd name="adj1" fmla="val -15532"/>
              <a:gd name="adj2" fmla="val 121185"/>
            </a:avLst>
          </a:prstGeom>
          <a:noFill/>
          <a:ln w="57150">
            <a:solidFill>
              <a:schemeClr val="tx1"/>
            </a:solidFill>
          </a:ln>
          <a:effectLst>
            <a:outerShdw blurRad="50800" dist="38100" dir="16200000"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3520677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184"/>
            <a:ext cx="12192000" cy="575033"/>
          </a:xfrm>
          <a:solidFill>
            <a:schemeClr val="accent2">
              <a:lumMod val="60000"/>
              <a:lumOff val="40000"/>
            </a:schemeClr>
          </a:solidFill>
        </p:spPr>
        <p:txBody>
          <a:bodyPr>
            <a:normAutofit fontScale="90000"/>
          </a:bodyPr>
          <a:lstStyle/>
          <a:p>
            <a:r>
              <a:rPr lang="en-US" dirty="0" smtClean="0">
                <a:latin typeface="Broadway" panose="04040905080B02020502" pitchFamily="82" charset="0"/>
              </a:rPr>
              <a:t>Examples</a:t>
            </a:r>
            <a:endParaRPr lang="en-US" dirty="0">
              <a:latin typeface="Broadway" panose="04040905080B02020502" pitchFamily="8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1956641"/>
              </p:ext>
            </p:extLst>
          </p:nvPr>
        </p:nvGraphicFramePr>
        <p:xfrm>
          <a:off x="289775" y="1207933"/>
          <a:ext cx="11612450" cy="5574232"/>
        </p:xfrm>
        <a:graphic>
          <a:graphicData uri="http://schemas.openxmlformats.org/drawingml/2006/table">
            <a:tbl>
              <a:tblPr firstRow="1" firstCol="1" bandRow="1">
                <a:tableStyleId>{5C22544A-7EE6-4342-B048-85BDC9FD1C3A}</a:tableStyleId>
              </a:tblPr>
              <a:tblGrid>
                <a:gridCol w="1150306">
                  <a:extLst>
                    <a:ext uri="{9D8B030D-6E8A-4147-A177-3AD203B41FA5}">
                      <a16:colId xmlns:a16="http://schemas.microsoft.com/office/drawing/2014/main" val="4166077118"/>
                    </a:ext>
                  </a:extLst>
                </a:gridCol>
                <a:gridCol w="1972820">
                  <a:extLst>
                    <a:ext uri="{9D8B030D-6E8A-4147-A177-3AD203B41FA5}">
                      <a16:colId xmlns:a16="http://schemas.microsoft.com/office/drawing/2014/main" val="1812643582"/>
                    </a:ext>
                  </a:extLst>
                </a:gridCol>
                <a:gridCol w="2906391">
                  <a:extLst>
                    <a:ext uri="{9D8B030D-6E8A-4147-A177-3AD203B41FA5}">
                      <a16:colId xmlns:a16="http://schemas.microsoft.com/office/drawing/2014/main" val="1406151577"/>
                    </a:ext>
                  </a:extLst>
                </a:gridCol>
                <a:gridCol w="5582933">
                  <a:extLst>
                    <a:ext uri="{9D8B030D-6E8A-4147-A177-3AD203B41FA5}">
                      <a16:colId xmlns:a16="http://schemas.microsoft.com/office/drawing/2014/main" val="4220864999"/>
                    </a:ext>
                  </a:extLst>
                </a:gridCol>
              </a:tblGrid>
              <a:tr h="697432">
                <a:tc>
                  <a:txBody>
                    <a:bodyPr/>
                    <a:lstStyle/>
                    <a:p>
                      <a:pPr marL="0" marR="0" algn="ctr">
                        <a:spcBef>
                          <a:spcPts val="0"/>
                        </a:spcBef>
                        <a:spcAft>
                          <a:spcPts val="0"/>
                        </a:spcAft>
                      </a:pPr>
                      <a:r>
                        <a:rPr lang="en-US" sz="2400" dirty="0">
                          <a:effectLst/>
                        </a:rPr>
                        <a:t>Date</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Where</a:t>
                      </a:r>
                      <a:endParaRPr lang="en-U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What Happened/TLO</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Significance</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86700611"/>
                  </a:ext>
                </a:extLst>
              </a:tr>
              <a:tr h="2062540">
                <a:tc>
                  <a:txBody>
                    <a:bodyPr/>
                    <a:lstStyle/>
                    <a:p>
                      <a:pPr marL="0" marR="0" algn="ctr">
                        <a:spcBef>
                          <a:spcPts val="0"/>
                        </a:spcBef>
                        <a:spcAft>
                          <a:spcPts val="0"/>
                        </a:spcAft>
                      </a:pPr>
                      <a:r>
                        <a:rPr lang="en-US" sz="2400" dirty="0">
                          <a:effectLst/>
                        </a:rPr>
                        <a:t>1648</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Westphalia; Pan-Europe</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Peace of Westphalia- end of the 30 Years’ War (</a:t>
                      </a:r>
                      <a:r>
                        <a:rPr lang="en-US" sz="2000" b="1" dirty="0" smtClean="0">
                          <a:effectLst>
                            <a:outerShdw blurRad="38100" dist="38100" dir="2700000" algn="tl">
                              <a:srgbClr val="000000">
                                <a:alpha val="43137"/>
                              </a:srgbClr>
                            </a:outerShdw>
                          </a:effectLst>
                        </a:rPr>
                        <a:t>SP</a:t>
                      </a:r>
                      <a:r>
                        <a:rPr lang="en-US" sz="2000" baseline="0" dirty="0" smtClean="0">
                          <a:effectLst/>
                        </a:rPr>
                        <a:t> – represents a significant political/social change)</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Includes Calvinism in 1555 Peace of Augsburg settlement, official decline of Spain and disintegration of HRE, semi-independence of German states. </a:t>
                      </a:r>
                      <a:r>
                        <a:rPr lang="en-US" sz="2000" dirty="0" smtClean="0">
                          <a:effectLst/>
                        </a:rPr>
                        <a:t>Dutch Independence. Ushers </a:t>
                      </a:r>
                      <a:r>
                        <a:rPr lang="en-US" sz="2000" dirty="0">
                          <a:effectLst/>
                        </a:rPr>
                        <a:t>in Absolutism to France. Shakes up political system in Europe as a whole- new order and separation of religion and politics (rise of secularism)</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07388510"/>
                  </a:ext>
                </a:extLst>
              </a:tr>
              <a:tr h="2651837">
                <a:tc>
                  <a:txBody>
                    <a:bodyPr/>
                    <a:lstStyle/>
                    <a:p>
                      <a:pPr marL="0" marR="0" algn="ctr">
                        <a:spcBef>
                          <a:spcPts val="0"/>
                        </a:spcBef>
                        <a:spcAft>
                          <a:spcPts val="0"/>
                        </a:spcAft>
                      </a:pPr>
                      <a:r>
                        <a:rPr lang="en-US" sz="2400" dirty="0">
                          <a:effectLst/>
                        </a:rPr>
                        <a:t>1919</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Versailles; Pan-Europe</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Treaty of Versailles; ends First World War (with </a:t>
                      </a:r>
                      <a:r>
                        <a:rPr lang="en-US" sz="2000" dirty="0" smtClean="0">
                          <a:effectLst/>
                        </a:rPr>
                        <a:t>Germany, though there are other treaties</a:t>
                      </a:r>
                      <a:r>
                        <a:rPr lang="en-US" sz="2000" baseline="0" dirty="0" smtClean="0">
                          <a:effectLst/>
                        </a:rPr>
                        <a:t> that go along with it</a:t>
                      </a:r>
                      <a:r>
                        <a:rPr lang="en-US" sz="2000" dirty="0" smtClean="0">
                          <a:effectLst/>
                        </a:rPr>
                        <a:t>) </a:t>
                      </a:r>
                      <a:r>
                        <a:rPr lang="en-US" sz="2000" dirty="0">
                          <a:effectLst/>
                        </a:rPr>
                        <a:t>(</a:t>
                      </a:r>
                      <a:r>
                        <a:rPr lang="en-US" sz="2000" b="1" u="sng" dirty="0" smtClean="0">
                          <a:effectLst/>
                        </a:rPr>
                        <a:t>SP-</a:t>
                      </a:r>
                      <a:r>
                        <a:rPr lang="en-US" sz="2000" dirty="0" smtClean="0">
                          <a:effectLst/>
                        </a:rPr>
                        <a:t> long lasting political and social change)</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Peace settlement of the First World War; includes extremely harsh reparations, war guilt clauses, and the Weimar Republic; will damage not only the economy, but also the morale of Germany, which will result in their embracing intense nationalism and the charismatic leader of the National Socialists, Adolf Hitler. Shows lasting divide in European powers that will color the alliances of the Second World War.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67685541"/>
                  </a:ext>
                </a:extLst>
              </a:tr>
            </a:tbl>
          </a:graphicData>
        </a:graphic>
      </p:graphicFrame>
    </p:spTree>
    <p:extLst>
      <p:ext uri="{BB962C8B-B14F-4D97-AF65-F5344CB8AC3E}">
        <p14:creationId xmlns:p14="http://schemas.microsoft.com/office/powerpoint/2010/main" val="75007924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1025</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Broadway</vt:lpstr>
      <vt:lpstr>Calibri</vt:lpstr>
      <vt:lpstr>Calibri Light</vt:lpstr>
      <vt:lpstr>David</vt:lpstr>
      <vt:lpstr>Times New Roman</vt:lpstr>
      <vt:lpstr>Office Theme</vt:lpstr>
      <vt:lpstr>Timeline Assignment Overview</vt:lpstr>
      <vt:lpstr>TIMELINE ASSIGNMENT</vt:lpstr>
      <vt:lpstr>THEME 1: Interaction with the Rest of the World (INT)</vt:lpstr>
      <vt:lpstr>Theme 2: Poverty and Prosperity (PP)</vt:lpstr>
      <vt:lpstr>Theme 3: Objective Knowledge and Subjective Visions (OS)</vt:lpstr>
      <vt:lpstr>Theme 4: States and Other Institutions of Power (SP) </vt:lpstr>
      <vt:lpstr>Theme 5: Individual and Society (IS)</vt:lpstr>
      <vt:lpstr>Theme 6: National and European Identity (NI)</vt:lpstr>
      <vt:lpstr>Examples</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Harrington, Gregory    IHS - Staff</dc:creator>
  <cp:lastModifiedBy>Harrington, Gregory    IHS - Staff</cp:lastModifiedBy>
  <cp:revision>18</cp:revision>
  <dcterms:created xsi:type="dcterms:W3CDTF">2017-08-29T16:07:36Z</dcterms:created>
  <dcterms:modified xsi:type="dcterms:W3CDTF">2017-10-25T16:38:16Z</dcterms:modified>
</cp:coreProperties>
</file>